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7" r:id="rId7"/>
    <p:sldId id="299" r:id="rId8"/>
    <p:sldId id="300" r:id="rId9"/>
    <p:sldId id="301" r:id="rId10"/>
    <p:sldId id="302" r:id="rId11"/>
    <p:sldId id="307" r:id="rId12"/>
    <p:sldId id="308" r:id="rId13"/>
    <p:sldId id="309" r:id="rId14"/>
    <p:sldId id="310" r:id="rId15"/>
    <p:sldId id="303" r:id="rId16"/>
    <p:sldId id="29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224" y="-15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27/05/2016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27/05/2016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27/05/2016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27/05/2016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27/05/2016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27/05/2016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27/05/2016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27/05/2016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Unit 2.5 Translators and Facilities of Languages – Lesson </a:t>
            </a:r>
            <a:r>
              <a:rPr lang="en-US" dirty="0" smtClean="0"/>
              <a:t>2</a:t>
            </a:r>
            <a:endParaRPr lang="en-GB" dirty="0"/>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a:t>
            </a:r>
          </a:p>
        </p:txBody>
      </p:sp>
      <p:sp>
        <p:nvSpPr>
          <p:cNvPr id="3" name="Content Placeholder 2"/>
          <p:cNvSpPr>
            <a:spLocks noGrp="1"/>
          </p:cNvSpPr>
          <p:nvPr>
            <p:ph idx="1"/>
          </p:nvPr>
        </p:nvSpPr>
        <p:spPr/>
        <p:txBody>
          <a:bodyPr/>
          <a:lstStyle/>
          <a:p>
            <a:r>
              <a:rPr lang="en-GB" dirty="0"/>
              <a:t>Interpreters</a:t>
            </a:r>
          </a:p>
          <a:p>
            <a:pPr lvl="1">
              <a:buFont typeface="Arial" panose="020B0604020202020204" pitchFamily="34" charset="0"/>
              <a:buChar char="–"/>
            </a:pPr>
            <a:r>
              <a:rPr lang="en-GB" dirty="0"/>
              <a:t>Translate and execute source code</a:t>
            </a:r>
          </a:p>
          <a:p>
            <a:pPr lvl="1">
              <a:buFont typeface="Arial" panose="020B0604020202020204" pitchFamily="34" charset="0"/>
              <a:buChar char="–"/>
            </a:pPr>
            <a:r>
              <a:rPr lang="en-GB" dirty="0"/>
              <a:t>Line by Line, Statement by Statement</a:t>
            </a:r>
          </a:p>
          <a:p>
            <a:pPr lvl="1">
              <a:buFont typeface="Arial" panose="020B0604020202020204" pitchFamily="34" charset="0"/>
              <a:buChar char="–"/>
            </a:pPr>
            <a:r>
              <a:rPr lang="en-GB" dirty="0"/>
              <a:t>Source code is checked for syntax – if correct, code is executed. If incorrect interpreting is stopped.</a:t>
            </a:r>
          </a:p>
          <a:p>
            <a:pPr lvl="1">
              <a:buFont typeface="Arial" panose="020B0604020202020204" pitchFamily="34" charset="0"/>
              <a:buChar char="–"/>
            </a:pPr>
            <a:r>
              <a:rPr lang="en-GB" dirty="0"/>
              <a:t>Used for development (aide debugging) </a:t>
            </a:r>
          </a:p>
        </p:txBody>
      </p:sp>
    </p:spTree>
    <p:extLst>
      <p:ext uri="{BB962C8B-B14F-4D97-AF65-F5344CB8AC3E}">
        <p14:creationId xmlns:p14="http://schemas.microsoft.com/office/powerpoint/2010/main" val="26463957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a:t>
            </a:r>
          </a:p>
        </p:txBody>
      </p:sp>
      <p:sp>
        <p:nvSpPr>
          <p:cNvPr id="3" name="Content Placeholder 2"/>
          <p:cNvSpPr>
            <a:spLocks noGrp="1"/>
          </p:cNvSpPr>
          <p:nvPr>
            <p:ph idx="1"/>
          </p:nvPr>
        </p:nvSpPr>
        <p:spPr/>
        <p:txBody>
          <a:bodyPr/>
          <a:lstStyle/>
          <a:p>
            <a:r>
              <a:rPr lang="en-GB" dirty="0"/>
              <a:t>Integrated Development Environment (IDE)</a:t>
            </a:r>
          </a:p>
          <a:p>
            <a:pPr lvl="1">
              <a:buFont typeface="Arial" panose="020B0604020202020204" pitchFamily="34" charset="0"/>
              <a:buChar char="–"/>
            </a:pPr>
            <a:r>
              <a:rPr lang="en-GB" dirty="0"/>
              <a:t>Editor (for writing the code)</a:t>
            </a:r>
          </a:p>
          <a:p>
            <a:pPr lvl="1">
              <a:buFont typeface="Arial" panose="020B0604020202020204" pitchFamily="34" charset="0"/>
              <a:buChar char="–"/>
            </a:pPr>
            <a:r>
              <a:rPr lang="en-GB" dirty="0"/>
              <a:t>Error Diagnostics (such as de-bug facilities)</a:t>
            </a:r>
          </a:p>
          <a:p>
            <a:pPr lvl="1">
              <a:buFont typeface="Arial" panose="020B0604020202020204" pitchFamily="34" charset="0"/>
              <a:buChar char="–"/>
            </a:pPr>
            <a:r>
              <a:rPr lang="en-GB" dirty="0"/>
              <a:t>Run-Time Environment</a:t>
            </a:r>
          </a:p>
          <a:p>
            <a:pPr lvl="1">
              <a:buFont typeface="Arial" panose="020B0604020202020204" pitchFamily="34" charset="0"/>
              <a:buChar char="–"/>
            </a:pPr>
            <a:r>
              <a:rPr lang="en-GB" dirty="0"/>
              <a:t>Translators</a:t>
            </a:r>
          </a:p>
        </p:txBody>
      </p:sp>
    </p:spTree>
    <p:extLst>
      <p:ext uri="{BB962C8B-B14F-4D97-AF65-F5344CB8AC3E}">
        <p14:creationId xmlns:p14="http://schemas.microsoft.com/office/powerpoint/2010/main" val="47899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4</a:t>
            </a:r>
          </a:p>
        </p:txBody>
      </p:sp>
      <p:sp>
        <p:nvSpPr>
          <p:cNvPr id="3" name="Content Placeholder 2"/>
          <p:cNvSpPr>
            <a:spLocks noGrp="1"/>
          </p:cNvSpPr>
          <p:nvPr>
            <p:ph idx="1"/>
          </p:nvPr>
        </p:nvSpPr>
        <p:spPr/>
        <p:txBody>
          <a:bodyPr>
            <a:normAutofit/>
          </a:bodyPr>
          <a:lstStyle/>
          <a:p>
            <a:pPr marL="0" indent="0">
              <a:buNone/>
            </a:pPr>
            <a:r>
              <a:rPr lang="en-GB" dirty="0"/>
              <a:t>Open up a programming language that you are familiar with and produce a series of screen shots / notes that identify:</a:t>
            </a:r>
          </a:p>
          <a:p>
            <a:pPr marL="0" indent="0">
              <a:buNone/>
            </a:pPr>
            <a:endParaRPr lang="en-GB" dirty="0"/>
          </a:p>
          <a:p>
            <a:pPr marL="0" indent="0">
              <a:buNone/>
            </a:pPr>
            <a:r>
              <a:rPr lang="en-GB" dirty="0"/>
              <a:t>  - Where the editor is located and how it is used</a:t>
            </a:r>
          </a:p>
          <a:p>
            <a:pPr marL="0" indent="0">
              <a:buNone/>
            </a:pPr>
            <a:r>
              <a:rPr lang="en-GB" dirty="0"/>
              <a:t>  - Where the error diagnostics can be found and used</a:t>
            </a:r>
          </a:p>
          <a:p>
            <a:pPr marL="0" indent="0">
              <a:buNone/>
              <a:tabLst>
                <a:tab pos="361950" algn="l"/>
              </a:tabLst>
            </a:pPr>
            <a:r>
              <a:rPr lang="en-GB" dirty="0"/>
              <a:t>  - How the run-time environment looks and the </a:t>
            </a:r>
            <a:r>
              <a:rPr lang="en-GB" dirty="0" smtClean="0"/>
              <a:t>	features </a:t>
            </a:r>
            <a:r>
              <a:rPr lang="en-GB" dirty="0"/>
              <a:t>of this</a:t>
            </a:r>
          </a:p>
          <a:p>
            <a:pPr marL="0" indent="0">
              <a:buNone/>
            </a:pPr>
            <a:r>
              <a:rPr lang="en-GB" dirty="0"/>
              <a:t>  - Examples of using the Compiler and Interpreter</a:t>
            </a:r>
          </a:p>
          <a:p>
            <a:pPr marL="457200" lvl="1" indent="0">
              <a:buNone/>
            </a:pPr>
            <a:endParaRPr lang="en-GB" dirty="0"/>
          </a:p>
        </p:txBody>
      </p:sp>
    </p:spTree>
    <p:extLst>
      <p:ext uri="{BB962C8B-B14F-4D97-AF65-F5344CB8AC3E}">
        <p14:creationId xmlns:p14="http://schemas.microsoft.com/office/powerpoint/2010/main" val="2390407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a:t>Questioning Round</a:t>
            </a:r>
          </a:p>
          <a:p>
            <a:pPr marL="0" indent="0">
              <a:buNone/>
            </a:pPr>
            <a:endParaRPr lang="en-GB" dirty="0"/>
          </a:p>
          <a:p>
            <a:pPr marL="0" indent="0">
              <a:buNone/>
            </a:pPr>
            <a:endParaRPr lang="en-GB" dirty="0"/>
          </a:p>
          <a:p>
            <a:pPr marL="0" indent="0">
              <a:buNone/>
            </a:pPr>
            <a:endParaRPr lang="en-GB" dirty="0"/>
          </a:p>
          <a:p>
            <a:pPr marL="0" indent="0">
              <a:buNone/>
            </a:pPr>
            <a:r>
              <a:rPr lang="en-GB" dirty="0"/>
              <a:t>Homework:</a:t>
            </a:r>
          </a:p>
          <a:p>
            <a:pPr marL="0" indent="0">
              <a:buNone/>
            </a:pPr>
            <a:endParaRPr lang="en-GB" dirty="0"/>
          </a:p>
          <a:p>
            <a:pPr marL="0" indent="0">
              <a:buNone/>
            </a:pPr>
            <a:r>
              <a:rPr lang="en-GB" dirty="0"/>
              <a:t>Produce a short report describing the differences between the language translators, how these apply to generations of languages and where each would be used</a:t>
            </a:r>
          </a:p>
          <a:p>
            <a:endParaRPr lang="en-GB" dirty="0"/>
          </a:p>
        </p:txBody>
      </p:sp>
    </p:spTree>
    <p:extLst>
      <p:ext uri="{BB962C8B-B14F-4D97-AF65-F5344CB8AC3E}">
        <p14:creationId xmlns:p14="http://schemas.microsoft.com/office/powerpoint/2010/main" val="30849702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Big Picture – Activity 1/2</a:t>
            </a:r>
          </a:p>
        </p:txBody>
      </p:sp>
      <p:sp>
        <p:nvSpPr>
          <p:cNvPr id="3" name="Content Placeholder 2"/>
          <p:cNvSpPr>
            <a:spLocks noGrp="1"/>
          </p:cNvSpPr>
          <p:nvPr>
            <p:ph idx="1"/>
          </p:nvPr>
        </p:nvSpPr>
        <p:spPr>
          <a:xfrm>
            <a:off x="457200" y="1600201"/>
            <a:ext cx="8229600" cy="3701007"/>
          </a:xfrm>
        </p:spPr>
        <p:txBody>
          <a:bodyPr>
            <a:normAutofit/>
          </a:bodyPr>
          <a:lstStyle/>
          <a:p>
            <a:pPr marL="0" indent="0">
              <a:buNone/>
            </a:pPr>
            <a:r>
              <a:rPr lang="en-GB" dirty="0"/>
              <a:t>What are the key differences between the different levels of Programming Languages?</a:t>
            </a:r>
          </a:p>
          <a:p>
            <a:pPr marL="0" indent="0">
              <a:buNone/>
            </a:pPr>
            <a:endParaRPr lang="en-GB" dirty="0"/>
          </a:p>
          <a:p>
            <a:pPr marL="0" indent="0">
              <a:buNone/>
            </a:pPr>
            <a:r>
              <a:rPr lang="en-GB" dirty="0"/>
              <a:t>What differences are there between the different Language Translators</a:t>
            </a:r>
            <a:r>
              <a:rPr lang="en-GB" dirty="0" smtClean="0"/>
              <a:t>?</a:t>
            </a:r>
            <a:endParaRPr lang="en-GB" dirty="0"/>
          </a:p>
        </p:txBody>
      </p:sp>
    </p:spTree>
    <p:extLst>
      <p:ext uri="{BB962C8B-B14F-4D97-AF65-F5344CB8AC3E}">
        <p14:creationId xmlns:p14="http://schemas.microsoft.com/office/powerpoint/2010/main" val="119746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Objectives</a:t>
            </a:r>
          </a:p>
        </p:txBody>
      </p:sp>
      <p:sp>
        <p:nvSpPr>
          <p:cNvPr id="3" name="Content Placeholder 2"/>
          <p:cNvSpPr>
            <a:spLocks noGrp="1"/>
          </p:cNvSpPr>
          <p:nvPr>
            <p:ph idx="1"/>
          </p:nvPr>
        </p:nvSpPr>
        <p:spPr/>
        <p:txBody>
          <a:bodyPr/>
          <a:lstStyle/>
          <a:p>
            <a:pPr lvl="0"/>
            <a:r>
              <a:rPr lang="en-GB" dirty="0"/>
              <a:t>To be able to describe how an Assembler works</a:t>
            </a:r>
          </a:p>
          <a:p>
            <a:pPr lvl="0"/>
            <a:r>
              <a:rPr lang="en-GB" dirty="0"/>
              <a:t>To be able to describe the differences in operation between a Compiler and Interpreter</a:t>
            </a:r>
          </a:p>
          <a:p>
            <a:r>
              <a:rPr lang="en-GB" dirty="0"/>
              <a:t>To be able to describe the common tools and facilities in an Integrated Development Environment (IDE)</a:t>
            </a:r>
            <a:endParaRPr lang="en-GB" sz="2800" dirty="0"/>
          </a:p>
          <a:p>
            <a:pPr marL="0" indent="0">
              <a:buNone/>
            </a:pPr>
            <a:endParaRPr lang="en-GB" dirty="0"/>
          </a:p>
        </p:txBody>
      </p:sp>
    </p:spTree>
    <p:extLst>
      <p:ext uri="{BB962C8B-B14F-4D97-AF65-F5344CB8AC3E}">
        <p14:creationId xmlns:p14="http://schemas.microsoft.com/office/powerpoint/2010/main" val="254217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 Activity</a:t>
            </a:r>
          </a:p>
        </p:txBody>
      </p:sp>
      <p:sp>
        <p:nvSpPr>
          <p:cNvPr id="3" name="Content Placeholder 2"/>
          <p:cNvSpPr>
            <a:spLocks noGrp="1"/>
          </p:cNvSpPr>
          <p:nvPr>
            <p:ph idx="1"/>
          </p:nvPr>
        </p:nvSpPr>
        <p:spPr/>
        <p:txBody>
          <a:bodyPr/>
          <a:lstStyle/>
          <a:p>
            <a:r>
              <a:rPr lang="en-GB" dirty="0"/>
              <a:t>Based on the Flipped Learning Activity:</a:t>
            </a:r>
          </a:p>
          <a:p>
            <a:pPr lvl="1">
              <a:buFont typeface="Arial" panose="020B0604020202020204" pitchFamily="34" charset="0"/>
              <a:buChar char="–"/>
            </a:pPr>
            <a:r>
              <a:rPr lang="en-GB" dirty="0"/>
              <a:t>On one post-it note put something that you know about the topic on language translators</a:t>
            </a:r>
          </a:p>
          <a:p>
            <a:pPr lvl="1">
              <a:buFont typeface="Arial" panose="020B0604020202020204" pitchFamily="34" charset="0"/>
              <a:buChar char="–"/>
            </a:pPr>
            <a:r>
              <a:rPr lang="en-GB" dirty="0"/>
              <a:t>On another post-it note put something that you would like to know more about</a:t>
            </a:r>
          </a:p>
          <a:p>
            <a:pPr lvl="1"/>
            <a:endParaRPr lang="en-GB" dirty="0"/>
          </a:p>
          <a:p>
            <a:r>
              <a:rPr lang="en-GB" dirty="0"/>
              <a:t>Place these on separate boards at the front.</a:t>
            </a:r>
          </a:p>
        </p:txBody>
      </p:sp>
    </p:spTree>
    <p:extLst>
      <p:ext uri="{BB962C8B-B14F-4D97-AF65-F5344CB8AC3E}">
        <p14:creationId xmlns:p14="http://schemas.microsoft.com/office/powerpoint/2010/main" val="685141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Words</a:t>
            </a:r>
          </a:p>
        </p:txBody>
      </p:sp>
      <p:sp>
        <p:nvSpPr>
          <p:cNvPr id="3" name="Content Placeholder 2"/>
          <p:cNvSpPr>
            <a:spLocks noGrp="1"/>
          </p:cNvSpPr>
          <p:nvPr>
            <p:ph idx="1"/>
          </p:nvPr>
        </p:nvSpPr>
        <p:spPr>
          <a:xfrm>
            <a:off x="467544" y="1628799"/>
            <a:ext cx="4104456" cy="4249053"/>
          </a:xfrm>
        </p:spPr>
        <p:txBody>
          <a:bodyPr/>
          <a:lstStyle/>
          <a:p>
            <a:r>
              <a:rPr lang="en-GB" dirty="0"/>
              <a:t>Compiler</a:t>
            </a:r>
          </a:p>
          <a:p>
            <a:r>
              <a:rPr lang="en-GB" dirty="0"/>
              <a:t>Interpreter</a:t>
            </a:r>
          </a:p>
          <a:p>
            <a:r>
              <a:rPr lang="en-GB" dirty="0"/>
              <a:t>Assembler</a:t>
            </a:r>
          </a:p>
          <a:p>
            <a:r>
              <a:rPr lang="en-GB" dirty="0"/>
              <a:t>Source Code</a:t>
            </a:r>
          </a:p>
          <a:p>
            <a:r>
              <a:rPr lang="en-GB" dirty="0"/>
              <a:t>Object Code</a:t>
            </a:r>
          </a:p>
          <a:p>
            <a:r>
              <a:rPr lang="en-GB" dirty="0"/>
              <a:t>Executable Code</a:t>
            </a:r>
          </a:p>
          <a:p>
            <a:pPr marL="0" indent="0">
              <a:buNone/>
            </a:pPr>
            <a:endParaRPr lang="en-GB" dirty="0"/>
          </a:p>
        </p:txBody>
      </p:sp>
      <p:sp>
        <p:nvSpPr>
          <p:cNvPr id="5" name="Content Placeholder 2"/>
          <p:cNvSpPr txBox="1">
            <a:spLocks/>
          </p:cNvSpPr>
          <p:nvPr/>
        </p:nvSpPr>
        <p:spPr>
          <a:xfrm>
            <a:off x="4572000" y="1628799"/>
            <a:ext cx="4104456" cy="424905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r>
              <a:rPr lang="en-GB" dirty="0"/>
              <a:t>Debug</a:t>
            </a:r>
          </a:p>
          <a:p>
            <a:pPr lvl="0"/>
            <a:r>
              <a:rPr lang="en-GB" dirty="0"/>
              <a:t>Translator</a:t>
            </a:r>
          </a:p>
          <a:p>
            <a:pPr lvl="0"/>
            <a:r>
              <a:rPr lang="en-GB" dirty="0"/>
              <a:t>IDE</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2290285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a:t>
            </a:r>
          </a:p>
        </p:txBody>
      </p:sp>
      <p:sp>
        <p:nvSpPr>
          <p:cNvPr id="3" name="Content Placeholder 2"/>
          <p:cNvSpPr>
            <a:spLocks noGrp="1"/>
          </p:cNvSpPr>
          <p:nvPr>
            <p:ph idx="1"/>
          </p:nvPr>
        </p:nvSpPr>
        <p:spPr>
          <a:xfrm>
            <a:off x="395536" y="1268760"/>
            <a:ext cx="8424936" cy="2808312"/>
          </a:xfrm>
        </p:spPr>
        <p:txBody>
          <a:bodyPr>
            <a:normAutofit/>
          </a:bodyPr>
          <a:lstStyle/>
          <a:p>
            <a:r>
              <a:rPr lang="en-GB" sz="2800" dirty="0"/>
              <a:t>Language Translators are used to translate a language into a form that the will be able to directly execute</a:t>
            </a:r>
          </a:p>
          <a:p>
            <a:pPr lvl="1">
              <a:buFont typeface="Arial" panose="020B0604020202020204" pitchFamily="34" charset="0"/>
              <a:buChar char="–"/>
            </a:pPr>
            <a:r>
              <a:rPr lang="en-GB" dirty="0"/>
              <a:t>Assemblers are used for 2</a:t>
            </a:r>
            <a:r>
              <a:rPr lang="en-GB" baseline="30000" dirty="0"/>
              <a:t>nd</a:t>
            </a:r>
            <a:r>
              <a:rPr lang="en-GB" dirty="0"/>
              <a:t> Generation</a:t>
            </a:r>
          </a:p>
          <a:p>
            <a:pPr lvl="1">
              <a:buFont typeface="Arial" panose="020B0604020202020204" pitchFamily="34" charset="0"/>
              <a:buChar char="–"/>
            </a:pPr>
            <a:r>
              <a:rPr lang="en-GB" dirty="0"/>
              <a:t>Compilers/Interpreters are used for 3</a:t>
            </a:r>
            <a:r>
              <a:rPr lang="en-GB" baseline="30000" dirty="0"/>
              <a:t>rd</a:t>
            </a:r>
            <a:r>
              <a:rPr lang="en-GB" dirty="0"/>
              <a:t> Generation</a:t>
            </a:r>
          </a:p>
          <a:p>
            <a:pPr marL="0" indent="0">
              <a:buNone/>
            </a:pPr>
            <a:endParaRPr lang="en-GB" dirty="0"/>
          </a:p>
        </p:txBody>
      </p:sp>
      <p:pic>
        <p:nvPicPr>
          <p:cNvPr id="4" name="Picture 3" descr="Language translators diagram"/>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856" y="3501008"/>
            <a:ext cx="4380669" cy="2436133"/>
          </a:xfrm>
          <a:prstGeom prst="rect">
            <a:avLst/>
          </a:prstGeom>
        </p:spPr>
      </p:pic>
    </p:spTree>
    <p:extLst>
      <p:ext uri="{BB962C8B-B14F-4D97-AF65-F5344CB8AC3E}">
        <p14:creationId xmlns:p14="http://schemas.microsoft.com/office/powerpoint/2010/main" val="35151869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3</a:t>
            </a:r>
          </a:p>
        </p:txBody>
      </p:sp>
      <p:sp>
        <p:nvSpPr>
          <p:cNvPr id="3" name="Content Placeholder 2"/>
          <p:cNvSpPr>
            <a:spLocks noGrp="1"/>
          </p:cNvSpPr>
          <p:nvPr>
            <p:ph idx="1"/>
          </p:nvPr>
        </p:nvSpPr>
        <p:spPr/>
        <p:txBody>
          <a:bodyPr/>
          <a:lstStyle/>
          <a:p>
            <a:pPr marL="0" indent="0">
              <a:buNone/>
            </a:pPr>
            <a:r>
              <a:rPr lang="en-GB" dirty="0"/>
              <a:t>You will be handed either a sheet on Compilers or Interpreters</a:t>
            </a:r>
            <a:r>
              <a:rPr lang="en-GB" dirty="0" smtClean="0"/>
              <a:t>:</a:t>
            </a:r>
            <a:endParaRPr lang="en-GB" dirty="0"/>
          </a:p>
          <a:p>
            <a:pPr>
              <a:buAutoNum type="arabicPeriod"/>
            </a:pPr>
            <a:r>
              <a:rPr lang="en-GB" dirty="0"/>
              <a:t>Spend 10-15 minutes completing the task given on the sheet to produce a diagrammatic form of the text (e.g. </a:t>
            </a:r>
            <a:r>
              <a:rPr lang="en-GB" dirty="0" err="1"/>
              <a:t>MindMap</a:t>
            </a:r>
            <a:r>
              <a:rPr lang="en-GB" dirty="0"/>
              <a:t>, Cartoon </a:t>
            </a:r>
            <a:r>
              <a:rPr lang="en-GB" dirty="0" err="1"/>
              <a:t>etc</a:t>
            </a:r>
            <a:r>
              <a:rPr lang="en-GB" dirty="0"/>
              <a:t>).</a:t>
            </a:r>
          </a:p>
          <a:p>
            <a:pPr>
              <a:buAutoNum type="arabicPeriod"/>
            </a:pPr>
            <a:r>
              <a:rPr lang="en-GB" dirty="0"/>
              <a:t>Work with a partner to explain to them what is meant by Compiler/Interpreter using only your notes.</a:t>
            </a:r>
          </a:p>
          <a:p>
            <a:pPr>
              <a:buAutoNum type="arabicPeriod"/>
            </a:pPr>
            <a:r>
              <a:rPr lang="en-GB" dirty="0"/>
              <a:t>Check understand (peer assess each other</a:t>
            </a:r>
            <a:r>
              <a:rPr lang="en-GB" dirty="0" smtClean="0"/>
              <a:t>)</a:t>
            </a:r>
            <a:endParaRPr lang="en-GB" dirty="0"/>
          </a:p>
        </p:txBody>
      </p:sp>
    </p:spTree>
    <p:extLst>
      <p:ext uri="{BB962C8B-B14F-4D97-AF65-F5344CB8AC3E}">
        <p14:creationId xmlns:p14="http://schemas.microsoft.com/office/powerpoint/2010/main" val="4029001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a:t>
            </a:r>
          </a:p>
        </p:txBody>
      </p:sp>
      <p:sp>
        <p:nvSpPr>
          <p:cNvPr id="3" name="Content Placeholder 2"/>
          <p:cNvSpPr>
            <a:spLocks noGrp="1"/>
          </p:cNvSpPr>
          <p:nvPr>
            <p:ph idx="1"/>
          </p:nvPr>
        </p:nvSpPr>
        <p:spPr/>
        <p:txBody>
          <a:bodyPr/>
          <a:lstStyle/>
          <a:p>
            <a:r>
              <a:rPr lang="en-GB" dirty="0"/>
              <a:t>Assemblers</a:t>
            </a:r>
          </a:p>
          <a:p>
            <a:pPr lvl="1">
              <a:buFont typeface="Arial" panose="020B0604020202020204" pitchFamily="34" charset="0"/>
              <a:buChar char="–"/>
            </a:pPr>
            <a:r>
              <a:rPr lang="en-GB" dirty="0"/>
              <a:t>Translate Assembly Language code into Machine Code</a:t>
            </a:r>
          </a:p>
          <a:p>
            <a:pPr lvl="1">
              <a:buFont typeface="Arial" panose="020B0604020202020204" pitchFamily="34" charset="0"/>
              <a:buChar char="–"/>
            </a:pPr>
            <a:r>
              <a:rPr lang="en-GB" dirty="0"/>
              <a:t>Used for Device Drivers</a:t>
            </a:r>
          </a:p>
          <a:p>
            <a:pPr lvl="1">
              <a:buFont typeface="Arial" panose="020B0604020202020204" pitchFamily="34" charset="0"/>
              <a:buChar char="–"/>
            </a:pPr>
            <a:r>
              <a:rPr lang="en-GB" dirty="0"/>
              <a:t>Used when fast execution is required or limited memory/file size</a:t>
            </a:r>
          </a:p>
          <a:p>
            <a:pPr lvl="1">
              <a:buFont typeface="Arial" panose="020B0604020202020204" pitchFamily="34" charset="0"/>
              <a:buChar char="–"/>
            </a:pPr>
            <a:r>
              <a:rPr lang="en-GB" dirty="0"/>
              <a:t>Difficult to write in (easier than Machine code)</a:t>
            </a:r>
          </a:p>
        </p:txBody>
      </p:sp>
    </p:spTree>
    <p:extLst>
      <p:ext uri="{BB962C8B-B14F-4D97-AF65-F5344CB8AC3E}">
        <p14:creationId xmlns:p14="http://schemas.microsoft.com/office/powerpoint/2010/main" val="34718315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a:t>
            </a:r>
          </a:p>
        </p:txBody>
      </p:sp>
      <p:sp>
        <p:nvSpPr>
          <p:cNvPr id="3" name="Content Placeholder 2"/>
          <p:cNvSpPr>
            <a:spLocks noGrp="1"/>
          </p:cNvSpPr>
          <p:nvPr>
            <p:ph idx="1"/>
          </p:nvPr>
        </p:nvSpPr>
        <p:spPr/>
        <p:txBody>
          <a:bodyPr/>
          <a:lstStyle/>
          <a:p>
            <a:r>
              <a:rPr lang="en-GB" dirty="0"/>
              <a:t>Compilers</a:t>
            </a:r>
          </a:p>
          <a:p>
            <a:pPr lvl="1">
              <a:buFont typeface="Arial" panose="020B0604020202020204" pitchFamily="34" charset="0"/>
              <a:buChar char="–"/>
            </a:pPr>
            <a:r>
              <a:rPr lang="en-GB" dirty="0"/>
              <a:t>Translate entire source code all in one go into Machine Code</a:t>
            </a:r>
          </a:p>
          <a:p>
            <a:pPr lvl="1">
              <a:buFont typeface="Arial" panose="020B0604020202020204" pitchFamily="34" charset="0"/>
              <a:buChar char="–"/>
            </a:pPr>
            <a:r>
              <a:rPr lang="en-GB" dirty="0"/>
              <a:t>Optimise code</a:t>
            </a:r>
          </a:p>
          <a:p>
            <a:pPr lvl="1">
              <a:buFont typeface="Arial" panose="020B0604020202020204" pitchFamily="34" charset="0"/>
              <a:buChar char="–"/>
            </a:pPr>
            <a:r>
              <a:rPr lang="en-GB" dirty="0"/>
              <a:t>Used at the end of development (ready for shipping)</a:t>
            </a:r>
          </a:p>
          <a:p>
            <a:pPr lvl="1">
              <a:buFont typeface="Arial" panose="020B0604020202020204" pitchFamily="34" charset="0"/>
              <a:buChar char="–"/>
            </a:pPr>
            <a:r>
              <a:rPr lang="en-GB" dirty="0"/>
              <a:t>Error Reports created along with Object Code</a:t>
            </a:r>
          </a:p>
        </p:txBody>
      </p:sp>
    </p:spTree>
    <p:extLst>
      <p:ext uri="{BB962C8B-B14F-4D97-AF65-F5344CB8AC3E}">
        <p14:creationId xmlns:p14="http://schemas.microsoft.com/office/powerpoint/2010/main" val="1487390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583</TotalTime>
  <Words>464</Words>
  <Application>Microsoft Office PowerPoint</Application>
  <PresentationFormat>On-screen Show (4:3)</PresentationFormat>
  <Paragraphs>76</Paragraphs>
  <Slides>14</Slides>
  <Notes>0</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1_Custom Design</vt:lpstr>
      <vt:lpstr>Custom Design</vt:lpstr>
      <vt:lpstr>2_Custom Design</vt:lpstr>
      <vt:lpstr>Unit 2.5 Translators and Facilities of Languages – Lesson 2</vt:lpstr>
      <vt:lpstr>Big Picture – Activity 1/2</vt:lpstr>
      <vt:lpstr>Learning Objectives</vt:lpstr>
      <vt:lpstr>Engagement Activity</vt:lpstr>
      <vt:lpstr>Key Words</vt:lpstr>
      <vt:lpstr>Content</vt:lpstr>
      <vt:lpstr>Activity 3</vt:lpstr>
      <vt:lpstr>Content</vt:lpstr>
      <vt:lpstr>Content</vt:lpstr>
      <vt:lpstr>Content</vt:lpstr>
      <vt:lpstr>Content</vt:lpstr>
      <vt:lpstr>Activity 4</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Jordane Gourley</dc:creator>
  <cp:lastModifiedBy>Ramune Bruzinskiene</cp:lastModifiedBy>
  <cp:revision>46</cp:revision>
  <dcterms:created xsi:type="dcterms:W3CDTF">2015-10-07T12:54:48Z</dcterms:created>
  <dcterms:modified xsi:type="dcterms:W3CDTF">2016-05-27T12:04:33Z</dcterms:modified>
</cp:coreProperties>
</file>